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Medium" charset="1" panose="02000000000000000000"/>
      <p:regular r:id="rId10"/>
    </p:embeddedFont>
    <p:embeddedFont>
      <p:font typeface="Poppins Medium Bold" charset="1" panose="02000000000000000000"/>
      <p:regular r:id="rId11"/>
    </p:embeddedFont>
    <p:embeddedFont>
      <p:font typeface="Belleza" charset="1" panose="02000503050000020003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slides/slide6.xml" Type="http://schemas.openxmlformats.org/officeDocument/2006/relationships/slide"/><Relationship Id="rId19" Target="slides/slide7.xml" Type="http://schemas.openxmlformats.org/officeDocument/2006/relationships/slide"/><Relationship Id="rId2" Target="presProps.xml" Type="http://schemas.openxmlformats.org/officeDocument/2006/relationships/presProps"/><Relationship Id="rId20" Target="slides/slide8.xml" Type="http://schemas.openxmlformats.org/officeDocument/2006/relationships/slide"/><Relationship Id="rId21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2488" r="0" b="12488"/>
          <a:stretch>
            <a:fillRect/>
          </a:stretch>
        </p:blipFill>
        <p:spPr>
          <a:xfrm flipH="false" flipV="false" rot="0">
            <a:off x="9144000" y="0"/>
            <a:ext cx="9144000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270925">
            <a:off x="-3397679" y="152060"/>
            <a:ext cx="18947486" cy="13960650"/>
          </a:xfrm>
          <a:prstGeom prst="rect">
            <a:avLst/>
          </a:prstGeom>
          <a:solidFill>
            <a:srgbClr val="31356E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2626174" y="0"/>
            <a:ext cx="5661826" cy="3806833"/>
            <a:chOff x="0" y="0"/>
            <a:chExt cx="1930400" cy="129794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4149616" y="125679"/>
            <a:ext cx="2614943" cy="2454376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04495" y="1575753"/>
            <a:ext cx="9329219" cy="10531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7"/>
              </a:lnSpc>
            </a:pPr>
          </a:p>
          <a:p>
            <a:pPr algn="ctr">
              <a:lnSpc>
                <a:spcPts val="3327"/>
              </a:lnSpc>
            </a:pPr>
          </a:p>
          <a:p>
            <a:pPr algn="ctr">
              <a:lnSpc>
                <a:spcPts val="3327"/>
              </a:lnSpc>
            </a:pPr>
            <a:r>
              <a:rPr lang="en-US" spc="41" sz="2772">
                <a:solidFill>
                  <a:srgbClr val="FFFFFF"/>
                </a:solidFill>
                <a:latin typeface="Poppins Medium Bold"/>
              </a:rPr>
              <a:t>CARRERA:</a:t>
            </a: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"/>
              </a:rPr>
              <a:t>INGENIERIA DE SISTEMAS</a:t>
            </a:r>
          </a:p>
          <a:p>
            <a:pPr algn="ctr">
              <a:lnSpc>
                <a:spcPts val="3327"/>
              </a:lnSpc>
            </a:pP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 Bold"/>
              </a:rPr>
              <a:t>Curso:</a:t>
            </a: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"/>
              </a:rPr>
              <a:t>REDES Y COMUNICACIONES I</a:t>
            </a:r>
          </a:p>
          <a:p>
            <a:pPr algn="ctr">
              <a:lnSpc>
                <a:spcPts val="3327"/>
              </a:lnSpc>
            </a:pP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 Bold"/>
              </a:rPr>
              <a:t>Ciclo: </a:t>
            </a: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"/>
              </a:rPr>
              <a:t>VI</a:t>
            </a:r>
          </a:p>
          <a:p>
            <a:pPr algn="ctr">
              <a:lnSpc>
                <a:spcPts val="3327"/>
              </a:lnSpc>
            </a:pP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 Bold"/>
              </a:rPr>
              <a:t>Docente:</a:t>
            </a: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"/>
              </a:rPr>
              <a:t>SAL Y ROSAS FLORES</a:t>
            </a:r>
            <a:r>
              <a:rPr lang="en-US" spc="1" sz="2772">
                <a:solidFill>
                  <a:srgbClr val="FFFFFF"/>
                </a:solidFill>
                <a:latin typeface="Arimo"/>
              </a:rPr>
              <a:t>, </a:t>
            </a:r>
            <a:r>
              <a:rPr lang="en-US" spc="1" sz="2772">
                <a:solidFill>
                  <a:srgbClr val="FFFFFF"/>
                </a:solidFill>
                <a:latin typeface="Arimo"/>
              </a:rPr>
              <a:t>Rolando R</a:t>
            </a:r>
            <a:r>
              <a:rPr lang="en-US" spc="1" sz="2772">
                <a:solidFill>
                  <a:srgbClr val="FFFFFF"/>
                </a:solidFill>
                <a:latin typeface="Arimo"/>
              </a:rPr>
              <a:t>icardo</a:t>
            </a:r>
          </a:p>
          <a:p>
            <a:pPr algn="ctr">
              <a:lnSpc>
                <a:spcPts val="3327"/>
              </a:lnSpc>
            </a:pP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 Bold"/>
              </a:rPr>
              <a:t>Integrantes:</a:t>
            </a:r>
          </a:p>
          <a:p>
            <a:pPr algn="ctr">
              <a:lnSpc>
                <a:spcPts val="3327"/>
              </a:lnSpc>
            </a:pPr>
            <a:r>
              <a:rPr lang="en-US" spc="41" sz="2772">
                <a:solidFill>
                  <a:srgbClr val="FFFFFF"/>
                </a:solidFill>
                <a:latin typeface="Poppins Medium"/>
              </a:rPr>
              <a:t>C</a:t>
            </a:r>
            <a:r>
              <a:rPr lang="en-US" spc="1" sz="2772">
                <a:solidFill>
                  <a:srgbClr val="FFFFFF"/>
                </a:solidFill>
                <a:latin typeface="Arimo"/>
              </a:rPr>
              <a:t>AYAHUALLPA PAQUIRACHI, Carlos </a:t>
            </a:r>
          </a:p>
          <a:p>
            <a:pPr algn="ctr">
              <a:lnSpc>
                <a:spcPts val="3327"/>
              </a:lnSpc>
            </a:pPr>
            <a:r>
              <a:rPr lang="en-US" spc="41" sz="2772">
                <a:solidFill>
                  <a:srgbClr val="FFFFFF"/>
                </a:solidFill>
                <a:latin typeface="Poppins Medium Medium"/>
              </a:rPr>
              <a:t>LOZA QUISPE, Gonzalo Hamet </a:t>
            </a:r>
          </a:p>
          <a:p>
            <a:pPr algn="ctr">
              <a:lnSpc>
                <a:spcPts val="3327"/>
              </a:lnSpc>
            </a:pPr>
            <a:r>
              <a:rPr lang="en-US" spc="41" sz="2772">
                <a:solidFill>
                  <a:srgbClr val="FFFFFF"/>
                </a:solidFill>
                <a:latin typeface="Poppins Medium Medium"/>
              </a:rPr>
              <a:t>PINO SANCHEZ, Korayma Dhamaris </a:t>
            </a: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"/>
              </a:rPr>
              <a:t>SANTIAGO CHAVEZ, Jesus Angel</a:t>
            </a:r>
          </a:p>
          <a:p>
            <a:pPr algn="ctr">
              <a:lnSpc>
                <a:spcPts val="3327"/>
              </a:lnSpc>
            </a:pPr>
            <a:r>
              <a:rPr lang="en-US" spc="1" sz="2772">
                <a:solidFill>
                  <a:srgbClr val="FFFFFF"/>
                </a:solidFill>
                <a:latin typeface="Arimo"/>
              </a:rPr>
              <a:t>VIVAS HUARI, Christian</a:t>
            </a:r>
          </a:p>
          <a:p>
            <a:pPr algn="ctr">
              <a:lnSpc>
                <a:spcPts val="3327"/>
              </a:lnSpc>
            </a:pPr>
          </a:p>
          <a:p>
            <a:pPr algn="ctr">
              <a:lnSpc>
                <a:spcPts val="3327"/>
              </a:lnSpc>
            </a:pPr>
          </a:p>
          <a:p>
            <a:pPr>
              <a:lnSpc>
                <a:spcPts val="11155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018414" y="1044257"/>
            <a:ext cx="8115300" cy="541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4"/>
              </a:lnSpc>
            </a:pPr>
            <a:r>
              <a:rPr lang="en-US" sz="3074">
                <a:solidFill>
                  <a:srgbClr val="D9D9D9"/>
                </a:solidFill>
                <a:latin typeface="Belleza Bold"/>
              </a:rPr>
              <a:t>UNIVERSIDAD NACIONAL DE CAÑETE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1356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8032" t="0" r="18032" b="0"/>
          <a:stretch>
            <a:fillRect/>
          </a:stretch>
        </p:blipFill>
        <p:spPr>
          <a:xfrm flipH="false" flipV="false" rot="0">
            <a:off x="0" y="0"/>
            <a:ext cx="12527657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7173568">
            <a:off x="3053914" y="-78697"/>
            <a:ext cx="18947486" cy="13667411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2620130" y="7568663"/>
            <a:ext cx="3138957" cy="2718337"/>
            <a:chOff x="0" y="0"/>
            <a:chExt cx="6350000" cy="5499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r="r" b="b" t="t" l="l"/>
              <a:pathLst>
                <a:path h="5499100" w="63500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lnTo>
                    <a:pt x="0" y="549910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583379" y="962025"/>
            <a:ext cx="8675921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242424"/>
                </a:solidFill>
                <a:latin typeface="Poppins Medium"/>
              </a:rPr>
              <a:t>Lo que no se comunica no existe.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242424"/>
                </a:solidFill>
                <a:latin typeface="Poppins Medium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06657" y="7284111"/>
            <a:ext cx="9452643" cy="1643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6"/>
              </a:lnSpc>
            </a:pPr>
            <a:r>
              <a:rPr lang="en-US" sz="5066">
                <a:solidFill>
                  <a:srgbClr val="31356E"/>
                </a:solidFill>
                <a:latin typeface="Poppins Medium"/>
              </a:rPr>
              <a:t>CARACTERÍSTICAS DE LA COMUNICACIÓN EFECTIVA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94848" y="1522434"/>
            <a:ext cx="11461208" cy="3621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63"/>
              </a:lnSpc>
            </a:pPr>
            <a:r>
              <a:rPr lang="en-US" sz="5188">
                <a:solidFill>
                  <a:srgbClr val="31356E"/>
                </a:solidFill>
                <a:latin typeface="Poppins Medium"/>
              </a:rPr>
              <a:t>La comunicación debe ser efectiva, pero para ello debemos tener en cuenta algunas características 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891395" y="2268803"/>
            <a:ext cx="7089800" cy="708980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37846" y="116586"/>
              <a:ext cx="6274308" cy="6116828"/>
            </a:xfrm>
            <a:custGeom>
              <a:avLst/>
              <a:gdLst/>
              <a:ahLst/>
              <a:cxnLst/>
              <a:rect r="r" b="b" t="t" l="l"/>
              <a:pathLst>
                <a:path h="6116828" w="6274308">
                  <a:moveTo>
                    <a:pt x="3137154" y="0"/>
                  </a:moveTo>
                  <a:lnTo>
                    <a:pt x="621411" y="1211453"/>
                  </a:lnTo>
                  <a:lnTo>
                    <a:pt x="0" y="3933825"/>
                  </a:lnTo>
                  <a:lnTo>
                    <a:pt x="1741043" y="6116828"/>
                  </a:lnTo>
                  <a:lnTo>
                    <a:pt x="4533265" y="6116828"/>
                  </a:lnTo>
                  <a:lnTo>
                    <a:pt x="6274308" y="3933825"/>
                  </a:lnTo>
                  <a:lnTo>
                    <a:pt x="5652897" y="1211453"/>
                  </a:lnTo>
                  <a:close/>
                </a:path>
              </a:pathLst>
            </a:custGeom>
            <a:blipFill>
              <a:blip r:embed="rId2"/>
              <a:stretch>
                <a:fillRect l="-23117" r="-23117" t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428230" y="0"/>
            <a:ext cx="1859770" cy="1856795"/>
            <a:chOff x="0" y="0"/>
            <a:chExt cx="6350000" cy="633984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0" y="8430205"/>
            <a:ext cx="1859770" cy="1856795"/>
            <a:chOff x="0" y="0"/>
            <a:chExt cx="6350000" cy="633984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694848" y="6016942"/>
            <a:ext cx="8618685" cy="2683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6"/>
              </a:lnSpc>
              <a:spcBef>
                <a:spcPct val="0"/>
              </a:spcBef>
            </a:pPr>
            <a:r>
              <a:rPr lang="en-US" sz="3076">
                <a:solidFill>
                  <a:srgbClr val="000000"/>
                </a:solidFill>
                <a:latin typeface="Poppins Medium"/>
              </a:rPr>
              <a:t>Las comunicación entre seres humanos en el ámbito laboral, favorece la producción, tener una  interacción con buen entendimiento mutuo  proporciona confianza y motivación.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366" t="0" r="3366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817018" y="1913084"/>
            <a:ext cx="3428593" cy="6907846"/>
            <a:chOff x="0" y="0"/>
            <a:chExt cx="4571457" cy="9210461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4571457" cy="9210461"/>
            </a:xfrm>
            <a:prstGeom prst="rect">
              <a:avLst/>
            </a:prstGeom>
            <a:solidFill>
              <a:srgbClr val="388D47">
                <a:alpha val="4706"/>
              </a:srgbClr>
            </a:solidFill>
          </p:spPr>
        </p:sp>
        <p:grpSp>
          <p:nvGrpSpPr>
            <p:cNvPr name="Group 5" id="5"/>
            <p:cNvGrpSpPr/>
            <p:nvPr/>
          </p:nvGrpSpPr>
          <p:grpSpPr>
            <a:xfrm rot="5400000">
              <a:off x="-611" y="611"/>
              <a:ext cx="763979" cy="762757"/>
              <a:chOff x="0" y="0"/>
              <a:chExt cx="6350000" cy="633984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88D47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4245611" y="1979455"/>
            <a:ext cx="3395650" cy="6841474"/>
            <a:chOff x="0" y="0"/>
            <a:chExt cx="4527534" cy="9121966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4527534" cy="9121966"/>
            </a:xfrm>
            <a:prstGeom prst="rect">
              <a:avLst/>
            </a:prstGeom>
            <a:solidFill>
              <a:srgbClr val="388D47">
                <a:alpha val="4706"/>
              </a:srgbClr>
            </a:solidFill>
          </p:spPr>
        </p:sp>
        <p:grpSp>
          <p:nvGrpSpPr>
            <p:cNvPr name="Group 9" id="9"/>
            <p:cNvGrpSpPr/>
            <p:nvPr/>
          </p:nvGrpSpPr>
          <p:grpSpPr>
            <a:xfrm rot="5400000">
              <a:off x="-605" y="605"/>
              <a:ext cx="756639" cy="755428"/>
              <a:chOff x="0" y="0"/>
              <a:chExt cx="6350000" cy="633984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88D47"/>
              </a:solidFill>
            </p:spPr>
          </p:sp>
        </p:grpSp>
      </p:grpSp>
      <p:grpSp>
        <p:nvGrpSpPr>
          <p:cNvPr name="Group 11" id="11"/>
          <p:cNvGrpSpPr/>
          <p:nvPr/>
        </p:nvGrpSpPr>
        <p:grpSpPr>
          <a:xfrm rot="0">
            <a:off x="7641261" y="1979455"/>
            <a:ext cx="3356467" cy="6762529"/>
            <a:chOff x="0" y="0"/>
            <a:chExt cx="4475289" cy="9016705"/>
          </a:xfrm>
        </p:grpSpPr>
        <p:sp>
          <p:nvSpPr>
            <p:cNvPr name="AutoShape 12" id="12"/>
            <p:cNvSpPr/>
            <p:nvPr/>
          </p:nvSpPr>
          <p:spPr>
            <a:xfrm rot="0">
              <a:off x="0" y="0"/>
              <a:ext cx="4475289" cy="9016705"/>
            </a:xfrm>
            <a:prstGeom prst="rect">
              <a:avLst/>
            </a:prstGeom>
            <a:solidFill>
              <a:srgbClr val="388D47">
                <a:alpha val="4706"/>
              </a:srgbClr>
            </a:solidFill>
          </p:spPr>
        </p:sp>
        <p:grpSp>
          <p:nvGrpSpPr>
            <p:cNvPr name="Group 13" id="13"/>
            <p:cNvGrpSpPr/>
            <p:nvPr/>
          </p:nvGrpSpPr>
          <p:grpSpPr>
            <a:xfrm rot="5400000">
              <a:off x="-598" y="598"/>
              <a:ext cx="747908" cy="746711"/>
              <a:chOff x="0" y="0"/>
              <a:chExt cx="6350000" cy="6339840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88D47"/>
              </a:solidFill>
            </p:spPr>
          </p:sp>
        </p:grpSp>
      </p:grpSp>
      <p:grpSp>
        <p:nvGrpSpPr>
          <p:cNvPr name="Group 15" id="15"/>
          <p:cNvGrpSpPr/>
          <p:nvPr/>
        </p:nvGrpSpPr>
        <p:grpSpPr>
          <a:xfrm rot="0">
            <a:off x="10997728" y="2056395"/>
            <a:ext cx="3357462" cy="6764535"/>
            <a:chOff x="0" y="0"/>
            <a:chExt cx="4476617" cy="9019380"/>
          </a:xfrm>
        </p:grpSpPr>
        <p:sp>
          <p:nvSpPr>
            <p:cNvPr name="AutoShape 16" id="16"/>
            <p:cNvSpPr/>
            <p:nvPr/>
          </p:nvSpPr>
          <p:spPr>
            <a:xfrm rot="0">
              <a:off x="0" y="0"/>
              <a:ext cx="4476617" cy="9019380"/>
            </a:xfrm>
            <a:prstGeom prst="rect">
              <a:avLst/>
            </a:prstGeom>
            <a:solidFill>
              <a:srgbClr val="388D47">
                <a:alpha val="4706"/>
              </a:srgbClr>
            </a:solidFill>
          </p:spPr>
        </p:sp>
        <p:grpSp>
          <p:nvGrpSpPr>
            <p:cNvPr name="Group 17" id="17"/>
            <p:cNvGrpSpPr/>
            <p:nvPr/>
          </p:nvGrpSpPr>
          <p:grpSpPr>
            <a:xfrm rot="5400000">
              <a:off x="-599" y="599"/>
              <a:ext cx="748130" cy="746933"/>
              <a:chOff x="0" y="0"/>
              <a:chExt cx="6350000" cy="6339840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88D47"/>
              </a:solidFill>
            </p:spPr>
          </p:sp>
        </p:grpSp>
      </p:grpSp>
      <p:grpSp>
        <p:nvGrpSpPr>
          <p:cNvPr name="Group 19" id="19"/>
          <p:cNvGrpSpPr/>
          <p:nvPr/>
        </p:nvGrpSpPr>
        <p:grpSpPr>
          <a:xfrm rot="0">
            <a:off x="14355190" y="2087861"/>
            <a:ext cx="3172558" cy="6391993"/>
            <a:chOff x="0" y="0"/>
            <a:chExt cx="4230077" cy="8522657"/>
          </a:xfrm>
        </p:grpSpPr>
        <p:sp>
          <p:nvSpPr>
            <p:cNvPr name="AutoShape 20" id="20"/>
            <p:cNvSpPr/>
            <p:nvPr/>
          </p:nvSpPr>
          <p:spPr>
            <a:xfrm rot="0">
              <a:off x="0" y="0"/>
              <a:ext cx="4230077" cy="8522657"/>
            </a:xfrm>
            <a:prstGeom prst="rect">
              <a:avLst/>
            </a:prstGeom>
            <a:solidFill>
              <a:srgbClr val="388D47">
                <a:alpha val="4706"/>
              </a:srgbClr>
            </a:solidFill>
          </p:spPr>
        </p:sp>
        <p:grpSp>
          <p:nvGrpSpPr>
            <p:cNvPr name="Group 21" id="21"/>
            <p:cNvGrpSpPr/>
            <p:nvPr/>
          </p:nvGrpSpPr>
          <p:grpSpPr>
            <a:xfrm rot="5400000">
              <a:off x="-566" y="566"/>
              <a:ext cx="706928" cy="705797"/>
              <a:chOff x="0" y="0"/>
              <a:chExt cx="6350000" cy="6339840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88D47"/>
              </a:solidFill>
            </p:spPr>
          </p:sp>
        </p:grpSp>
      </p:grpSp>
      <p:grpSp>
        <p:nvGrpSpPr>
          <p:cNvPr name="Group 23" id="23"/>
          <p:cNvGrpSpPr/>
          <p:nvPr/>
        </p:nvGrpSpPr>
        <p:grpSpPr>
          <a:xfrm rot="0">
            <a:off x="4509362" y="3333471"/>
            <a:ext cx="2868148" cy="3856606"/>
            <a:chOff x="0" y="0"/>
            <a:chExt cx="3824197" cy="5142141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1119038"/>
              <a:ext cx="3824197" cy="40231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56"/>
                </a:lnSpc>
              </a:pPr>
              <a:r>
                <a:rPr lang="en-US" sz="2897">
                  <a:solidFill>
                    <a:srgbClr val="242424"/>
                  </a:solidFill>
                  <a:latin typeface="Poppins Medium"/>
                </a:rPr>
                <a:t>la información transmitida en el mensaje debe ser precisa y completa.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0"/>
              <a:ext cx="3824197" cy="8166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41"/>
                </a:lnSpc>
              </a:pPr>
              <a:r>
                <a:rPr lang="en-US" sz="4034">
                  <a:solidFill>
                    <a:srgbClr val="31356E"/>
                  </a:solidFill>
                  <a:latin typeface="Poppins Medium Bold"/>
                </a:rPr>
                <a:t>Precisión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641261" y="3219924"/>
            <a:ext cx="3338954" cy="4168574"/>
            <a:chOff x="0" y="0"/>
            <a:chExt cx="4451938" cy="5558098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1156575"/>
              <a:ext cx="4451938" cy="44015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66"/>
                </a:lnSpc>
              </a:pPr>
              <a:r>
                <a:rPr lang="en-US" sz="2690">
                  <a:solidFill>
                    <a:srgbClr val="242424"/>
                  </a:solidFill>
                  <a:latin typeface="Poppins Medium"/>
                </a:rPr>
                <a:t>la información transmitida por el emisor debe ser veraz, auténtica, lo más imparcial posible, es decir, objetiva.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9525"/>
              <a:ext cx="4451938" cy="8051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74"/>
                </a:lnSpc>
              </a:pPr>
              <a:r>
                <a:rPr lang="en-US" sz="4062">
                  <a:solidFill>
                    <a:srgbClr val="31356E"/>
                  </a:solidFill>
                  <a:latin typeface="Poppins Medium Bold"/>
                </a:rPr>
                <a:t>Objetividad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1163638" y="3151239"/>
            <a:ext cx="3191552" cy="4529611"/>
            <a:chOff x="0" y="0"/>
            <a:chExt cx="4255403" cy="6039482"/>
          </a:xfrm>
        </p:grpSpPr>
        <p:sp>
          <p:nvSpPr>
            <p:cNvPr name="TextBox 30" id="30"/>
            <p:cNvSpPr txBox="true"/>
            <p:nvPr/>
          </p:nvSpPr>
          <p:spPr>
            <a:xfrm rot="0">
              <a:off x="0" y="1002958"/>
              <a:ext cx="4255403" cy="50365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66"/>
                </a:lnSpc>
              </a:pPr>
              <a:r>
                <a:rPr lang="en-US" sz="2690">
                  <a:solidFill>
                    <a:srgbClr val="242424"/>
                  </a:solidFill>
                  <a:latin typeface="Poppins Medium"/>
                </a:rPr>
                <a:t>El mensaje debe transmitirse en el momento preciso, es decir, aquel en el cual surge el efecto adecuado para el fin que se desea conseguir.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0" y="0"/>
              <a:ext cx="4255403" cy="7604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90"/>
                </a:lnSpc>
              </a:pPr>
              <a:r>
                <a:rPr lang="en-US" sz="3742">
                  <a:solidFill>
                    <a:srgbClr val="31356E"/>
                  </a:solidFill>
                  <a:latin typeface="Poppins Medium Bold"/>
                </a:rPr>
                <a:t>Oportuno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4355190" y="3251390"/>
            <a:ext cx="3172558" cy="4929186"/>
            <a:chOff x="0" y="0"/>
            <a:chExt cx="4230077" cy="6572248"/>
          </a:xfrm>
        </p:grpSpPr>
        <p:sp>
          <p:nvSpPr>
            <p:cNvPr name="TextBox 33" id="33"/>
            <p:cNvSpPr txBox="true"/>
            <p:nvPr/>
          </p:nvSpPr>
          <p:spPr>
            <a:xfrm rot="0">
              <a:off x="0" y="987782"/>
              <a:ext cx="4230077" cy="55844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59"/>
                </a:lnSpc>
              </a:pPr>
              <a:r>
                <a:rPr lang="en-US" sz="2685">
                  <a:solidFill>
                    <a:srgbClr val="242424"/>
                  </a:solidFill>
                  <a:latin typeface="Poppins Medium"/>
                </a:rPr>
                <a:t>el mensaje ha de ser atractivo para el Receptor consiguiendo de esta manera una mayor motivación e implicación del mismo. 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0" y="0"/>
              <a:ext cx="4230077" cy="724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97"/>
                </a:lnSpc>
              </a:pPr>
              <a:r>
                <a:rPr lang="en-US" sz="3580">
                  <a:solidFill>
                    <a:srgbClr val="31356E"/>
                  </a:solidFill>
                  <a:latin typeface="Poppins Medium Bold"/>
                </a:rPr>
                <a:t>Interesante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155869" y="3380612"/>
            <a:ext cx="2750892" cy="3851604"/>
            <a:chOff x="0" y="0"/>
            <a:chExt cx="3667855" cy="5135473"/>
          </a:xfrm>
        </p:grpSpPr>
        <p:sp>
          <p:nvSpPr>
            <p:cNvPr name="TextBox 36" id="36"/>
            <p:cNvSpPr txBox="true"/>
            <p:nvPr/>
          </p:nvSpPr>
          <p:spPr>
            <a:xfrm rot="0">
              <a:off x="0" y="1071342"/>
              <a:ext cx="3667855" cy="40641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3"/>
                </a:lnSpc>
              </a:pPr>
              <a:r>
                <a:rPr lang="en-US" sz="2902">
                  <a:solidFill>
                    <a:srgbClr val="31356E"/>
                  </a:solidFill>
                  <a:latin typeface="Poppins Medium"/>
                </a:rPr>
                <a:t>Los mensajes deben ser claros, fácilmente decodificados e inequívocos. 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0" y="0"/>
              <a:ext cx="3667855" cy="7832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43"/>
                </a:lnSpc>
              </a:pPr>
              <a:r>
                <a:rPr lang="en-US" sz="3869">
                  <a:solidFill>
                    <a:srgbClr val="31356E"/>
                  </a:solidFill>
                  <a:latin typeface="Poppins Medium Bold"/>
                </a:rPr>
                <a:t>Claridad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88D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350" t="0" r="3350" b="0"/>
          <a:stretch>
            <a:fillRect/>
          </a:stretch>
        </p:blipFill>
        <p:spPr>
          <a:xfrm flipH="false" flipV="false" rot="0">
            <a:off x="0" y="28903"/>
            <a:ext cx="18288000" cy="1025809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300739" y="3151791"/>
            <a:ext cx="4227858" cy="5701807"/>
            <a:chOff x="0" y="0"/>
            <a:chExt cx="5637143" cy="760241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5637143" cy="698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49"/>
                </a:lnSpc>
              </a:pPr>
              <a:r>
                <a:rPr lang="en-US" sz="3457">
                  <a:solidFill>
                    <a:srgbClr val="FFFFFF"/>
                  </a:solidFill>
                  <a:latin typeface="Poppins Medium Bold"/>
                </a:rPr>
                <a:t> Flexibilidad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36129"/>
              <a:ext cx="5637143" cy="6566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1"/>
                </a:lnSpc>
              </a:pPr>
              <a:r>
                <a:rPr lang="en-US" sz="2801">
                  <a:solidFill>
                    <a:srgbClr val="FFFFFF"/>
                  </a:solidFill>
                  <a:latin typeface="Poppins Medium"/>
                </a:rPr>
                <a:t>E</a:t>
              </a:r>
              <a:r>
                <a:rPr lang="en-US" sz="2801">
                  <a:solidFill>
                    <a:srgbClr val="FFFFFF"/>
                  </a:solidFill>
                  <a:latin typeface="Poppins Medium"/>
                </a:rPr>
                <a:t>s una característica a través de la cual el personal demuestra sensibilidad a condiciones cambiantes, y puede ser capaz de adaptarse a situaciones inesperadas.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053721" y="1019175"/>
            <a:ext cx="14180558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Poppins Medium"/>
              </a:rPr>
              <a:t>Entre otras Características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4775294" y="3151791"/>
            <a:ext cx="4107542" cy="4711207"/>
            <a:chOff x="0" y="0"/>
            <a:chExt cx="5476722" cy="628161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5476722" cy="698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49"/>
                </a:lnSpc>
              </a:pPr>
              <a:r>
                <a:rPr lang="en-US" sz="3457">
                  <a:solidFill>
                    <a:srgbClr val="FFFFFF"/>
                  </a:solidFill>
                  <a:latin typeface="Poppins Medium Bold"/>
                </a:rPr>
                <a:t>Empatía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36129"/>
              <a:ext cx="5476722" cy="5245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1"/>
                </a:lnSpc>
              </a:pPr>
              <a:r>
                <a:rPr lang="en-US" sz="2801">
                  <a:solidFill>
                    <a:srgbClr val="FFFFFF"/>
                  </a:solidFill>
                  <a:latin typeface="Poppins Medium"/>
                </a:rPr>
                <a:t>Es saber ponerse en el lugar de los demás, es tan esencial para relacionarnos, que el carecer de ella nos aleja y nos incomunica con los demás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144000" y="3151791"/>
            <a:ext cx="4348173" cy="4244514"/>
            <a:chOff x="0" y="0"/>
            <a:chExt cx="5797564" cy="565935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5797564" cy="1397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49"/>
                </a:lnSpc>
              </a:pPr>
              <a:r>
                <a:rPr lang="en-US" sz="3457">
                  <a:solidFill>
                    <a:srgbClr val="FFFFFF"/>
                  </a:solidFill>
                  <a:latin typeface="Poppins Medium Bold"/>
                </a:rPr>
                <a:t>Aprender a escuchar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734629"/>
              <a:ext cx="5797564" cy="3924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Poppins Medium"/>
                </a:rPr>
                <a:t>Escucharse a uno mismo. Intentar captar el contenido del mensaje verbal y retenga internamente los puntos importantes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699245" y="3151791"/>
            <a:ext cx="4348173" cy="6692407"/>
            <a:chOff x="0" y="0"/>
            <a:chExt cx="5797564" cy="892321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5797564" cy="698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49"/>
                </a:lnSpc>
              </a:pPr>
              <a:r>
                <a:rPr lang="en-US" sz="3457">
                  <a:solidFill>
                    <a:srgbClr val="FFFFFF"/>
                  </a:solidFill>
                  <a:latin typeface="Poppins Medium Bold"/>
                </a:rPr>
                <a:t>Receptividad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036129"/>
              <a:ext cx="5797564" cy="7887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1"/>
                </a:lnSpc>
              </a:pPr>
              <a:r>
                <a:rPr lang="en-US" sz="2801">
                  <a:solidFill>
                    <a:srgbClr val="FFFFFF"/>
                  </a:solidFill>
                  <a:latin typeface="Poppins Medium"/>
                </a:rPr>
                <a:t>La receptividad es un componente importante en el proceso de la comunicación y es una condición interna, personal, que les permite ser sensibles a ciertos rastros de la comunicación que les llegan en el curso de sus actividades diarias. 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1356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14035" b="0"/>
          <a:stretch>
            <a:fillRect/>
          </a:stretch>
        </p:blipFill>
        <p:spPr>
          <a:xfrm flipH="false" flipV="false" rot="0">
            <a:off x="-54291" y="0"/>
            <a:ext cx="8843211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7173568">
            <a:off x="3053914" y="-78697"/>
            <a:ext cx="18947486" cy="13667411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2620130" y="7568663"/>
            <a:ext cx="3138957" cy="2718337"/>
            <a:chOff x="0" y="0"/>
            <a:chExt cx="6350000" cy="54991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r="r" b="b" t="t" l="l"/>
              <a:pathLst>
                <a:path h="5499100" w="63500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lnTo>
                    <a:pt x="0" y="549910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144000" y="962025"/>
            <a:ext cx="8675921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242424"/>
                </a:solidFill>
                <a:latin typeface="Poppins Medium"/>
              </a:rPr>
              <a:t>Si tu no comunicas, otros lo harán por ti.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242424"/>
                </a:solidFill>
                <a:latin typeface="Poppins Medium"/>
              </a:rPr>
              <a:t>.</a:t>
            </a:r>
          </a:p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242424"/>
                </a:solidFill>
                <a:latin typeface="Poppins Medium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06657" y="7284111"/>
            <a:ext cx="9452643" cy="1643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6"/>
              </a:lnSpc>
            </a:pPr>
            <a:r>
              <a:rPr lang="en-US" sz="5066">
                <a:solidFill>
                  <a:srgbClr val="31356E"/>
                </a:solidFill>
                <a:latin typeface="Poppins Medium"/>
              </a:rPr>
              <a:t>FUNCIONES  DE LA COMUNICACION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141" y="1119377"/>
            <a:ext cx="11461208" cy="5449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63"/>
              </a:lnSpc>
            </a:pPr>
            <a:r>
              <a:rPr lang="en-US" sz="5188">
                <a:solidFill>
                  <a:srgbClr val="31356E"/>
                </a:solidFill>
                <a:latin typeface="Poppins Medium"/>
              </a:rPr>
              <a:t>En una organización o grupo existen diferentes funciones de comunicación que permiten mantener la coordinación entre las distintas partes y alcanzar así su característica esencial: 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1673447" y="2890395"/>
            <a:ext cx="6367905" cy="6367905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37846" y="116586"/>
              <a:ext cx="6274308" cy="6116828"/>
            </a:xfrm>
            <a:custGeom>
              <a:avLst/>
              <a:gdLst/>
              <a:ahLst/>
              <a:cxnLst/>
              <a:rect r="r" b="b" t="t" l="l"/>
              <a:pathLst>
                <a:path h="6116828" w="6274308">
                  <a:moveTo>
                    <a:pt x="3137154" y="0"/>
                  </a:moveTo>
                  <a:lnTo>
                    <a:pt x="621411" y="1211453"/>
                  </a:lnTo>
                  <a:lnTo>
                    <a:pt x="0" y="3933825"/>
                  </a:lnTo>
                  <a:lnTo>
                    <a:pt x="1741043" y="6116828"/>
                  </a:lnTo>
                  <a:lnTo>
                    <a:pt x="4533265" y="6116828"/>
                  </a:lnTo>
                  <a:lnTo>
                    <a:pt x="6274308" y="3933825"/>
                  </a:lnTo>
                  <a:lnTo>
                    <a:pt x="5652897" y="1211453"/>
                  </a:lnTo>
                  <a:close/>
                </a:path>
              </a:pathLst>
            </a:custGeom>
            <a:blipFill>
              <a:blip r:embed="rId2"/>
              <a:stretch>
                <a:fillRect l="-30249" r="-30249" t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428230" y="0"/>
            <a:ext cx="1859770" cy="1856795"/>
            <a:chOff x="0" y="0"/>
            <a:chExt cx="6350000" cy="633984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0" y="8430205"/>
            <a:ext cx="1859770" cy="1856795"/>
            <a:chOff x="0" y="0"/>
            <a:chExt cx="6350000" cy="633984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859770" y="7699683"/>
            <a:ext cx="8618685" cy="519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6"/>
              </a:lnSpc>
              <a:spcBef>
                <a:spcPct val="0"/>
              </a:spcBef>
            </a:pPr>
            <a:r>
              <a:rPr lang="en-US" sz="3076">
                <a:solidFill>
                  <a:srgbClr val="000000"/>
                </a:solidFill>
                <a:latin typeface="Poppins Medium"/>
              </a:rPr>
              <a:t>La de ser un sistema, un todo.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144000" y="0"/>
            <a:ext cx="9144000" cy="10287000"/>
          </a:xfrm>
          <a:prstGeom prst="rect">
            <a:avLst/>
          </a:prstGeom>
          <a:solidFill>
            <a:srgbClr val="31356E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1152" t="0" r="19314" b="0"/>
          <a:stretch>
            <a:fillRect/>
          </a:stretch>
        </p:blipFill>
        <p:spPr>
          <a:xfrm flipH="false" flipV="false" rot="0">
            <a:off x="0" y="0"/>
            <a:ext cx="9144000" cy="51435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572553" y="1877517"/>
            <a:ext cx="7062191" cy="7906311"/>
            <a:chOff x="0" y="0"/>
            <a:chExt cx="9416255" cy="1054174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5951374"/>
              <a:ext cx="9416255" cy="4590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35"/>
                </a:lnSpc>
                <a:spcBef>
                  <a:spcPct val="0"/>
                </a:spcBef>
              </a:pPr>
              <a:r>
                <a:rPr lang="en-US" sz="2811">
                  <a:solidFill>
                    <a:srgbClr val="242424"/>
                  </a:solidFill>
                  <a:latin typeface="Poppins Medium"/>
                </a:rPr>
                <a:t>La comunicación formal es utilizada para controlar de diferentes formas la conducta de los miembros de una empresa, ya que cuentan con jerarquías de autoridad y lineamientos formales que los empleados deben seguir.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85725"/>
              <a:ext cx="9416255" cy="33432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707"/>
                </a:lnSpc>
              </a:pPr>
              <a:r>
                <a:rPr lang="en-US" spc="132" sz="8824">
                  <a:solidFill>
                    <a:srgbClr val="31356E"/>
                  </a:solidFill>
                  <a:latin typeface="Poppins Medium"/>
                </a:rPr>
                <a:t>Función de control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144000" y="0"/>
            <a:ext cx="9123725" cy="51435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0800027" y="1877517"/>
            <a:ext cx="7264658" cy="8228362"/>
            <a:chOff x="0" y="0"/>
            <a:chExt cx="9686211" cy="1097114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4781087"/>
              <a:ext cx="9686211" cy="6190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45"/>
                </a:lnSpc>
                <a:spcBef>
                  <a:spcPct val="0"/>
                </a:spcBef>
              </a:pPr>
              <a:r>
                <a:rPr lang="en-US" sz="2675">
                  <a:solidFill>
                    <a:srgbClr val="FFFFFF"/>
                  </a:solidFill>
                  <a:latin typeface="Poppins Medium"/>
                </a:rPr>
                <a:t>Cuando uno se comunica es una forma de fomentar la motivación, ya que cuando se expresa a los colaboradores en una empresa, las tareas a realizar o cómo se desempeñan en función de los resultados esperados, esta función tiene relación con el denominado retroalimentación. También, un discurso persuasivo se utiliza para motivar por ejemplo a los empleados.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6675"/>
              <a:ext cx="9686211" cy="27355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918"/>
                </a:lnSpc>
              </a:pPr>
              <a:r>
                <a:rPr lang="en-US" spc="107" sz="7198">
                  <a:solidFill>
                    <a:srgbClr val="FFFFFF"/>
                  </a:solidFill>
                  <a:latin typeface="Poppins Medium"/>
                </a:rPr>
                <a:t>Función de motivación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5400000">
            <a:off x="1027828" y="1029572"/>
            <a:ext cx="1089448" cy="1087705"/>
            <a:chOff x="0" y="0"/>
            <a:chExt cx="6350000" cy="6339840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13" id="13"/>
          <p:cNvGrpSpPr/>
          <p:nvPr/>
        </p:nvGrpSpPr>
        <p:grpSpPr>
          <a:xfrm rot="5400000">
            <a:off x="10468287" y="1029572"/>
            <a:ext cx="1089448" cy="1087705"/>
            <a:chOff x="0" y="0"/>
            <a:chExt cx="6350000" cy="6339840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144000" y="0"/>
            <a:ext cx="9144000" cy="10287000"/>
          </a:xfrm>
          <a:prstGeom prst="rect">
            <a:avLst/>
          </a:prstGeom>
          <a:solidFill>
            <a:srgbClr val="31356E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24960" t="0" r="24960" b="50000"/>
          <a:stretch>
            <a:fillRect/>
          </a:stretch>
        </p:blipFill>
        <p:spPr>
          <a:xfrm flipH="false" flipV="false" rot="0">
            <a:off x="0" y="0"/>
            <a:ext cx="9144000" cy="51435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164587" y="1722088"/>
            <a:ext cx="7979413" cy="8340291"/>
            <a:chOff x="0" y="0"/>
            <a:chExt cx="10639218" cy="1112038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5868808"/>
              <a:ext cx="10639218" cy="5251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35"/>
                </a:lnSpc>
                <a:spcBef>
                  <a:spcPct val="0"/>
                </a:spcBef>
              </a:pPr>
              <a:r>
                <a:rPr lang="en-US" sz="2811">
                  <a:solidFill>
                    <a:srgbClr val="242424"/>
                  </a:solidFill>
                  <a:latin typeface="Poppins Medium"/>
                </a:rPr>
                <a:t>La comunicación dentro de una empresa cumple una función social para muchos empleados, por ser un mecanismo fundamental para expresar frustraciones y sentimientos de satisfacción, por ello puede tratarse la comunicación motivadora como una "válvula de escape" para la expresión emocional.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5250"/>
              <a:ext cx="10639218" cy="32511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487"/>
                </a:lnSpc>
              </a:pPr>
              <a:r>
                <a:rPr lang="en-US" spc="129" sz="8624">
                  <a:solidFill>
                    <a:srgbClr val="31356E"/>
                  </a:solidFill>
                  <a:latin typeface="Poppins Medium"/>
                </a:rPr>
                <a:t>Función de expresión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7643" r="0" b="7643"/>
          <a:stretch>
            <a:fillRect/>
          </a:stretch>
        </p:blipFill>
        <p:spPr>
          <a:xfrm flipH="false" flipV="false" rot="0">
            <a:off x="9144000" y="0"/>
            <a:ext cx="9144000" cy="514350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10469158" y="1573424"/>
            <a:ext cx="7595526" cy="8488955"/>
            <a:chOff x="0" y="0"/>
            <a:chExt cx="10127368" cy="1131860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5983561"/>
              <a:ext cx="10127368" cy="5335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025"/>
                </a:lnSpc>
                <a:spcBef>
                  <a:spcPct val="0"/>
                </a:spcBef>
              </a:pPr>
              <a:r>
                <a:rPr lang="en-US" sz="2875">
                  <a:solidFill>
                    <a:srgbClr val="FFFFFF"/>
                  </a:solidFill>
                  <a:latin typeface="Poppins Medium"/>
                </a:rPr>
                <a:t>La función que ejecuta la comunicación se relaciona con su rol para facilitar la toma de decisiones. Proporciona la información que los individuos y grupos necesitan para tomar decisiones por medio de la transmisión de datos para identificar y evaluar las alternativas de selección.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76200"/>
              <a:ext cx="10127368" cy="39285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698"/>
                </a:lnSpc>
              </a:pPr>
              <a:r>
                <a:rPr lang="en-US" spc="104" sz="6998">
                  <a:solidFill>
                    <a:srgbClr val="FFFFFF"/>
                  </a:solidFill>
                  <a:latin typeface="Poppins Medium"/>
                </a:rPr>
                <a:t>Función para facilitar la toma de decisiones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5400000">
            <a:off x="1027828" y="1029572"/>
            <a:ext cx="1089448" cy="1087705"/>
            <a:chOff x="0" y="0"/>
            <a:chExt cx="6350000" cy="6339840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13" id="13"/>
          <p:cNvGrpSpPr/>
          <p:nvPr/>
        </p:nvGrpSpPr>
        <p:grpSpPr>
          <a:xfrm rot="5400000">
            <a:off x="10186065" y="850864"/>
            <a:ext cx="1089448" cy="1087705"/>
            <a:chOff x="0" y="0"/>
            <a:chExt cx="6350000" cy="6339840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DAE0fFCn-zs</dc:identifier>
  <dcterms:modified xsi:type="dcterms:W3CDTF">2011-08-01T06:04:30Z</dcterms:modified>
  <cp:revision>1</cp:revision>
  <dc:title>Impresiones Selectas: Propuesta de ventas</dc:title>
</cp:coreProperties>
</file>

<file path=docProps/thumbnail.jpeg>
</file>